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32"/>
  </p:notesMasterIdLst>
  <p:handoutMasterIdLst>
    <p:handoutMasterId r:id="rId33"/>
  </p:handoutMasterIdLst>
  <p:sldIdLst>
    <p:sldId id="291" r:id="rId2"/>
    <p:sldId id="302" r:id="rId3"/>
    <p:sldId id="303" r:id="rId4"/>
    <p:sldId id="304" r:id="rId5"/>
    <p:sldId id="305" r:id="rId6"/>
    <p:sldId id="307" r:id="rId7"/>
    <p:sldId id="322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20" r:id="rId17"/>
    <p:sldId id="321" r:id="rId18"/>
    <p:sldId id="319" r:id="rId19"/>
    <p:sldId id="317" r:id="rId20"/>
    <p:sldId id="318" r:id="rId21"/>
    <p:sldId id="323" r:id="rId22"/>
    <p:sldId id="324" r:id="rId23"/>
    <p:sldId id="325" r:id="rId24"/>
    <p:sldId id="326" r:id="rId25"/>
    <p:sldId id="327" r:id="rId26"/>
    <p:sldId id="330" r:id="rId27"/>
    <p:sldId id="329" r:id="rId28"/>
    <p:sldId id="331" r:id="rId29"/>
    <p:sldId id="332" r:id="rId30"/>
    <p:sldId id="333" r:id="rId31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2"/>
    <p:restoredTop sz="95794"/>
  </p:normalViewPr>
  <p:slideViewPr>
    <p:cSldViewPr snapToGrid="0" snapToObjects="1">
      <p:cViewPr varScale="1">
        <p:scale>
          <a:sx n="125" d="100"/>
          <a:sy n="125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7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5/12/25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6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4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9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E479D-0017-9E86-C0D7-BAAFC59D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F54F2-7303-8E17-40B7-60718D5B01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661" y="5812540"/>
            <a:ext cx="5350242" cy="5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83920"/>
            <a:ext cx="9144000" cy="597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2" y="56223"/>
            <a:ext cx="5839539" cy="8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56314" y="2177145"/>
            <a:ext cx="4887686" cy="468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6CC1C-D1EE-0667-B550-96206B98AB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81"/>
            <a:ext cx="9144000" cy="7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7886700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Em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344607-B7A0-492E-04DB-1346DAE0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990560" cy="4434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706178" y="2185419"/>
            <a:ext cx="3990560" cy="4324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5" y="2185419"/>
            <a:ext cx="823178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8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/>
              <a:t>Duis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28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224130" y="873942"/>
            <a:ext cx="4919870" cy="598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2" y="1320800"/>
            <a:ext cx="3588308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3" y="2189263"/>
            <a:ext cx="3588307" cy="419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23867-1D3E-CB86-D14E-8C5F569E5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281"/>
            <a:ext cx="9144000" cy="7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104861" y="873940"/>
            <a:ext cx="5039140" cy="31215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0" y="1320800"/>
            <a:ext cx="3548551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4102047" y="3998296"/>
            <a:ext cx="2565024" cy="28539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658446" y="3998296"/>
            <a:ext cx="2485556" cy="28539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3" y="2189263"/>
            <a:ext cx="354854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80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91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0" y="1"/>
            <a:ext cx="9143998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2" y="56223"/>
            <a:ext cx="5839539" cy="8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Sumanth Meela</a:t>
            </a:r>
          </a:p>
          <a:p>
            <a:r>
              <a:rPr lang="en-US" dirty="0"/>
              <a:t>MS Thesis defense</a:t>
            </a:r>
          </a:p>
          <a:p>
            <a:r>
              <a:rPr lang="en-US" dirty="0"/>
              <a:t>Industrial and Systems Engineering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93776" y="383032"/>
            <a:ext cx="5896864" cy="2386584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SIMULATION APPROACH TO EVALUATE ELECTRIC VEHICLE ROUTES WITH TIME WINDOWS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 Direction &amp; Energy Impact</a:t>
            </a:r>
          </a:p>
          <a:p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 acts as either an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 or resistance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depending on its direction relative to the vehicle's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Meteorological data shows 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wind, but for energy modeling we need 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 it moves toward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Converted using: </a:t>
            </a:r>
            <a:r>
              <a:rPr lang="el-GR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5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l-GR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5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+ 180°) mod 360°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Ensures accurate alignment of wind data with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 travel bearings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customer nodes</a:t>
            </a:r>
          </a:p>
          <a:p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historical wind data, we calculate 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wind component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with:</a:t>
            </a:r>
            <a:b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5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eff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 cos(</a:t>
            </a:r>
            <a:r>
              <a:rPr lang="el-GR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5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− </a:t>
            </a:r>
            <a:r>
              <a:rPr lang="el-GR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5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Interpretation: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Tailwind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(positive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w_eff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Pushes the vehicle forward,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energy use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Headwind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(negative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w_eff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Pushes against the vehicle,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increases consumption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Crosswind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Minimal effect, but may slightly influence steering energy</a:t>
            </a:r>
          </a:p>
          <a:p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Preparation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184929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 Acceleration Patterns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Buffalo’s urban setting, delivery vans frequently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and stop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due to traffic signals and customer locations. Based on our exploration, there is approximately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traffic signal every 1.6 km (~1 mile),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average stop time at a signal is 15 seconds.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Vehicles are modeled to accelerate from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to 30 mph (0 to ~50 km/h)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12–18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acceleration: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0.89 to 1.33 m/s²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computed as: a = (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6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en-US" sz="16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/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repeated acceleration-deceleration cycles significantly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energy usage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especially during short deliveries.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Preparation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A214E-6D14-42A2-18C2-FCDBCB5E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4845050"/>
            <a:ext cx="4546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0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Regenerative Braking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Unlike conventional vehicles, EVs can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 kinetic energy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during braking by converting it into stored battery energy. From the studies, it says that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25-40%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energy can be recovered that is lost by applying brakes.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urban driving (like Buffalo),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 stops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due to traffic signals, pedestrians, and short delivery intervals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regeneration opportunities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the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recovered is always less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what is spent during acceleration, making frequent stops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energy-negative.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Auxiliary Energy Consumption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Non-driving systems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like heating, cooling, and electronics draw power directly from the battery.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Heater &amp; AC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 largest contributors: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cold weather (e.g., −4°C)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~0.04 kWh/km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milder weather (~10°C)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~0.02 kWh/km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Preparation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324304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Route Planning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study evaluates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electric trucks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following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 pre-planned routes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day.  Simulated across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months Feb’ 2025 (winter conditions) and Jun’ 2024 (summer conditions).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truck follows specific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windows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customer and drops certain weight at every customer. Truck 1’s route is predefined as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67E85-94B0-3C3C-9DA6-0DEC0CCB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3948111"/>
            <a:ext cx="5105400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7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Consumption equation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 equation gives the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instantaneous force ( Tractive Force)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required to move the vehicle considering all real-world resistances: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6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rolling friction coefficient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= vehicle mass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= gravitational constant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 =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slope angle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ρ =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density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= frontal area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drag coefficient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 = vehicle speed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 = wind speed in vehicle direction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= vehicle acceleration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1.05 accounts for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inertial drivetrain losses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9D713-EA86-BD6D-7E04-9ABA94BC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949055"/>
            <a:ext cx="5109984" cy="5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Consumption equation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convert force into energy, we compute the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done per second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adjust for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powertrain efficiency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auxiliary consumption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Powertrain efficiency (</a:t>
            </a:r>
            <a:r>
              <a:rPr lang="el-G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η) = </a:t>
            </a:r>
            <a:r>
              <a:rPr lang="el-G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85%</a:t>
            </a:r>
            <a:r>
              <a:rPr lang="el-G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auxiliary energy consumption is modeled based on ambient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F06B2-FB73-D84A-235C-5B6A7319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7" y="3180999"/>
            <a:ext cx="7772400" cy="6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Charging Station Simulation – Queue Logic </a:t>
            </a:r>
          </a:p>
          <a:p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reality, EV drivers can check which charging ports are available using mobile apps. However, our simulation doesn’t have live data, so we needed a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probabilistic model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simulate charging station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define a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variable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p_busy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∈ [0, 1]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captures the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any single port is occupied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a vehicle arrives at the station.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 the station has n ports. Each port is treated as independently busy.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b ∈ {0, 1}</a:t>
            </a:r>
            <a:r>
              <a:rPr lang="en-US" sz="14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^n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a binary vector where: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bᵢ = 1 → port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busy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bᵢ = 0 → port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</a:t>
            </a:r>
          </a:p>
          <a:p>
            <a:pPr marL="457200" lvl="1"/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6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Then, the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a specific pattern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 occurring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∑bi​ = total number of busy ports in pattern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compute cumulative probabilities over all 2^n patterns and draw one using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sampling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7409C-A842-5455-F4E9-9E345B98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36" y="5321300"/>
            <a:ext cx="3429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Charging Station Simulation – Queue Logic 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at least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port is free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Queue Time=0.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ports are busy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Queue time is sampled as:</a:t>
            </a:r>
          </a:p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queue</a:t>
            </a:r>
            <a:r>
              <a:rPr lang="en-US" sz="16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​∼ random(0,30) minutes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models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time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until a charging slot becomes available based on real-world fast-charger usage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charging begins: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Charging rate is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kWh/min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 refill time: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tcharge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Eneeded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Eneeded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0.8* Battery Capacity−Current Battery 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​=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queue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​+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charge</a:t>
            </a: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1667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Window Compliance Monitoring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of the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trucks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simulation monitors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delivery arrival times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vs. the customer’s scheduled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Delivery is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compliant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arrival falls within [</a:t>
            </a:r>
            <a:r>
              <a:rPr lang="en-US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time_window_start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time_window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 end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are reported: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delivery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day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monthly compliance %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window violations are expected to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February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due to colder temperatures, rerouting for charging, and wind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metric allows a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 assessment of delivery reliability.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60396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Depot Return Heuristic – Ensuring On-Time Completion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Objective: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electric trucks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must return to the depot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later than 17:00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aligning with the end of the delivery agents’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if a route exceeds the return time?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implement a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customer removal heuristic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restore time feasibility while retaining as many deliveries as possible.</a:t>
            </a:r>
          </a:p>
          <a:p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it works: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with 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route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truck visiting all N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 depot return time.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it exceeds 17:00: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 removing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customer at a time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re-run the simulation.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that’s not enough, evaluate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combinations of two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then three, and so 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as soon as the route becomes feasible (returns by 17:00).</a:t>
            </a:r>
          </a:p>
          <a:p>
            <a:pPr marL="457200" lvl="1"/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"/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the customer (or combination) whose removal results in: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earliest depot return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fewest total customer drops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3876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99922"/>
            <a:ext cx="78703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transportation sector is the single largest contributor to greenhouse gas emissions in the United States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accounting for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29%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emissions.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response to growing climate concerns and regulatory pressure, major logistics companies such as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Amazon, FedEx, UPS, and Linde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begun transitioning their delivery fleets to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Electric Vehicles (EVs)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Electric Vehicle: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Operating Costs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Significant savings from reduced fuel consumption and fewer mechanical repairs.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Impact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EVs produce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tailpipe emissions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contributing directly to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 footprint reduction.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Sustainability Alignment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Helps organizations meet broader national/international climate goals.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transitioning isn't enough; Operational challenges must be addressed.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4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1089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Reassigning Dropped Customers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 dropped from the main 6 trucks daily due to return-time constraints are reassigned for delivery.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Two-phase recovery plan: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1: Single-Truck Attempt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dropped customers are sequenced in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truck’s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route is simulated from depot → all customers → depot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truck can return by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17:00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plan is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2: Two-Truck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 single truck can’t finish, divide customers into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groups (S1 &amp; S2)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group assigned to a separate truck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the split where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trucks return on time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delivery time is minimized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85405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Weather on Energy Consumption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 and temperature impacts energy consumption and performance for an electric vehicle. To see the impact, three different days were analyzed. Below is the weather data for the three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 is the energy consumption for those three days.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B8576-B722-0080-7416-BFD3600B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181350"/>
            <a:ext cx="6057254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36BE5-6CA9-C1BF-CE1B-2308F093A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4648200"/>
            <a:ext cx="5143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Weather on Energy Consumption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Wind, Higher Energy Use (June 1</a:t>
            </a:r>
            <a:r>
              <a:rPr lang="en-US" sz="16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 speed was low (7.2 km/h).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vehicle used 71.39 kWh just for driving (tractive energy).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 temperatures were mild (17.3°C), the extra energy for cooling/heating (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auxillary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load) stayed low.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Wind, Less Energy for Driving (June 13</a:t>
            </a:r>
            <a:r>
              <a:rPr lang="en-US" sz="16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17</a:t>
            </a:r>
            <a:r>
              <a:rPr lang="en-US" sz="16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June 13th, wind speeds jumped to 24.8 km/h, and on June 17</a:t>
            </a:r>
            <a:r>
              <a:rPr lang="en-US" sz="16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they were 17.3km/h.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Surprisingly, the vehicle needed less energy to drive (55.64 kWh and 58.54 kWh, respectively) compared to June 1st.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suggests strong winds might have helped push the vehicle, reducing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Total Energy Stayed Similar - Here’s Why: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though driving energy dropped on windy days, the total energy used didn’t change much.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June 17th, temperatures rose to 25.4°C, so the vehicle needed more cooling, increasing auxiliary energy use.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5043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427101" y="1320800"/>
            <a:ext cx="3588308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defTabSz="685800">
              <a:lnSpc>
                <a:spcPct val="80000"/>
              </a:lnSpc>
              <a:spcAft>
                <a:spcPts val="600"/>
              </a:spcAft>
            </a:pPr>
            <a:r>
              <a:rPr lang="en-US" b="1">
                <a:solidFill>
                  <a:srgbClr val="005BBB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427104" y="2247900"/>
            <a:ext cx="3255897" cy="410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r>
              <a:rPr lang="en-US" sz="1600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on Time Window Compliance</a:t>
            </a:r>
          </a:p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6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 details captured for Truck 1 on 6/1/2024 with distance, energy used, charging detours, and time window compliance.</a:t>
            </a:r>
          </a:p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6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stops completed, with 12 on-time deliveries (80% compliance).</a:t>
            </a:r>
          </a:p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6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charging detour occurred at CS16 with a ~19-minute wait.</a:t>
            </a:r>
          </a:p>
          <a:p>
            <a:pPr marL="285750" lvl="1" indent="-285750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6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28463-4603-F1A4-721D-90906CA9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1" y="2984500"/>
            <a:ext cx="5434914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427101" y="1320800"/>
            <a:ext cx="3588308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defTabSz="685800">
              <a:lnSpc>
                <a:spcPct val="80000"/>
              </a:lnSpc>
              <a:spcAft>
                <a:spcPts val="600"/>
              </a:spcAft>
            </a:pPr>
            <a:r>
              <a:rPr lang="en-US" b="1">
                <a:solidFill>
                  <a:srgbClr val="005BBB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427103" y="2189265"/>
            <a:ext cx="2976496" cy="4262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r>
              <a:rPr lang="en-US" sz="1400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on Time Window Compliance</a:t>
            </a: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a 58-day simulation with 6 trucks, the average delivery compliance was 74%.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Colder months (Feb) saw lower compliance (68.38%) compared to June (79.25%).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auxiliary loads in winter (e.g., 31–36 kWh for heating) increased total energy use.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 rerouting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energy-intensive cabin comfort systems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delayed return to depot (some trucks after 19:00).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takeaway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Weather extremes (cold) and charging delays significantly impact on-time delivery performance.</a:t>
            </a:r>
          </a:p>
          <a:p>
            <a:pPr defTabSz="685800">
              <a:lnSpc>
                <a:spcPct val="90000"/>
              </a:lnSpc>
              <a:buClr>
                <a:srgbClr val="005BBB"/>
              </a:buClr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4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E7F7B-D4E0-F379-F6EF-9E81D748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1" y="3136900"/>
            <a:ext cx="5651093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5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46BE585D-A71B-0470-6D47-8CFD7D91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30" y="3166476"/>
            <a:ext cx="4919870" cy="14021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427101" y="1320800"/>
            <a:ext cx="3588308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defTabSz="685800">
              <a:lnSpc>
                <a:spcPct val="80000"/>
              </a:lnSpc>
              <a:spcAft>
                <a:spcPts val="600"/>
              </a:spcAft>
            </a:pPr>
            <a:r>
              <a:rPr lang="en-US" b="1">
                <a:solidFill>
                  <a:srgbClr val="005BBB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427104" y="2189265"/>
            <a:ext cx="3588307" cy="419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85800">
              <a:lnSpc>
                <a:spcPct val="90000"/>
              </a:lnSpc>
              <a:buClr>
                <a:srgbClr val="005BBB"/>
              </a:buClr>
            </a:pPr>
            <a:r>
              <a:rPr lang="en-US" sz="1500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Removal</a:t>
            </a:r>
          </a:p>
          <a:p>
            <a:pPr defTabSz="685800">
              <a:lnSpc>
                <a:spcPct val="90000"/>
              </a:lnSpc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of 12 vehicle-day entries, only Vehicle 1  on 6/1/24 is able to return to depot before 17:00 without route changes. Refer to the picture in the previous slide.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other vehicles required route modifications to ensure timely return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confirms the need for a route adjustment strategy to balance delivery coverage and operational time limits.</a:t>
            </a: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5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on the right describes the actual route for all 6 trucks.</a:t>
            </a:r>
          </a:p>
          <a:p>
            <a:pPr defTabSz="685800">
              <a:lnSpc>
                <a:spcPct val="90000"/>
              </a:lnSpc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endParaRPr lang="en-US" sz="1500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56769" y="1869442"/>
            <a:ext cx="7870339" cy="482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r>
              <a:rPr lang="en-US" sz="1600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removal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Focusing on Vehicle 2 on 6/1/2024, customer 83 was removed from the original route. Initially, the route sequence included nodes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68–83–56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covering a total distance of approximately 63.96 kilometers. Refer to the previous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removing customer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83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adjusted route became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68–56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reducing the segment distance to just 23.07 kilometers.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elimination resulted in a significant reduction of nearly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 kilometers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contributed directly to a substantial improvement in the vehicle’s final arrival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CC37D-273D-B331-3211-FF66708E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280869"/>
            <a:ext cx="7353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56769" y="1869442"/>
            <a:ext cx="7870339" cy="408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r>
              <a:rPr lang="en-US" sz="1600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Truck Feasibility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delivery schedules are too long for a single vehicle to complete before the 5 PM (17:00) cutoff, even after pruning and rerouting.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was done to evaluate which days/routes are feasible with just one truck.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Jun’1</a:t>
            </a:r>
            <a:r>
              <a:rPr lang="en-US" sz="16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Feb’1</a:t>
            </a:r>
            <a:r>
              <a:rPr lang="en-US" sz="16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route was not completed by 5 PM and was late by 6 hours and 10 hours, but on Jun’4</a:t>
            </a:r>
            <a:r>
              <a:rPr lang="en-US" sz="16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it was completed on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0E15-BD26-04CA-11C9-40E1D426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4403980"/>
            <a:ext cx="7404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56769" y="1869440"/>
            <a:ext cx="7870339" cy="454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r>
              <a:rPr lang="en-US" sz="1600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Two-Truck Feasibility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Single-truck routes on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6/1/2024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2/1/2025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failed to meet the 17:00 depot return deadline even after customer pruning and rerouting.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two-truck model was evaluated to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redistribute customer stops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optimize energy and time, and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minimize total operation time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June 1, 2024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Truck 1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41 → 43 → 24 → 55 → 41 — returned at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11:47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Truck 2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41 → 83 → 84 → 41 — returned at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13:19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duration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546.6 min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 well within deadline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February 1, 2025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Truck 1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41 → 64 → 83 → CS22 → 84 → 55 → 41 —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15:16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Truck 2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41 → 43 → 38 → 40 → 24 → 41 —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11:18</a:t>
            </a: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duration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634.7 min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 meets cutoff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1135A-22C5-6456-98A4-0AEB9163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60" y="3782158"/>
            <a:ext cx="6532083" cy="7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56769" y="1869442"/>
            <a:ext cx="7870339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600"/>
              </a:spcAft>
              <a:buClr>
                <a:srgbClr val="005BBB"/>
              </a:buClr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Traffic Modeling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model assumes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 drive times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all road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peak hour traffic patterns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(morning, midday, evening)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Improvement: Integrate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time-dependent travel-time curves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feeds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historical traffic datasets</a:t>
            </a:r>
          </a:p>
          <a:p>
            <a:pPr marL="28576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Result: More accurate predictions for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arrival times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consumption</a:t>
            </a:r>
          </a:p>
          <a:p>
            <a:pPr marL="11"/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"/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Empirical Charging Station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logic uses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uniform random busy probability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charging port wait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all stations behave similarly – not realistic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Suggested improvement: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Poisson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nonstationary queueing models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station usage data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wait times by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of week &amp; time of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Result: Enables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location-specific wait time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Smarter Customer Removal &amp; Fleet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method removes customers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to meet depot return cutoff.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Misses nuanced opportunities to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 schedule without needing a second truck.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strategy: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each customer removal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return time and overall fleet utilization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 benefit of on-time return vs.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of deploying extra trucks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Minimize total fleet time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while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on-time delivery compliance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55454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99922"/>
            <a:ext cx="78703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 planning for EVs is more complex than traditional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 range is highly sensitive to: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 weight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Terrain (slopes, hills)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 speed &amp; temperature (especially in cold cities like Buffalo)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Driving behavior (e.g., aggressive acceleration)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Manufacturer-provided range estimates often don’t reflect real-world conditions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study focuses 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Validating expert-planned routes under real driving conditions.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Ensuring on-time delivery and charging stops when the battery drops below 30%.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reliability of EV delivery operations in challenging climates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/>
              <a:t>The Problem – Real-World Routing Challenges</a:t>
            </a:r>
          </a:p>
        </p:txBody>
      </p:sp>
    </p:spTree>
    <p:extLst>
      <p:ext uri="{BB962C8B-B14F-4D97-AF65-F5344CB8AC3E}">
        <p14:creationId xmlns:p14="http://schemas.microsoft.com/office/powerpoint/2010/main" val="2910361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93776" y="1442720"/>
            <a:ext cx="5856224" cy="1326896"/>
          </a:xfrm>
        </p:spPr>
        <p:txBody>
          <a:bodyPr>
            <a:noAutofit/>
          </a:bodyPr>
          <a:lstStyle/>
          <a:p>
            <a:r>
              <a:rPr lang="en-US" sz="4600" dirty="0">
                <a:solidFill>
                  <a:schemeClr val="bg1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6166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Developed electric vehicle routing models with time windows and recharging stops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Introduced dynamic charging durations based on remaining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Assumed constant energy consumption per distance traveled for simplification.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Considered factors like: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Driving behavior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slope/topography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 conditions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 extremes (hot/cold)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scalable optimization algorithms for mixed fleets and large-scale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Identified charging station delays as a source of delivery uncertainty.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/>
              <a:t>What Previous Research Has Accomplished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E0B3E-62F0-0836-2C5B-E2779FAF340C}"/>
              </a:ext>
            </a:extLst>
          </p:cNvPr>
          <p:cNvSpPr txBox="1"/>
          <p:nvPr/>
        </p:nvSpPr>
        <p:spPr>
          <a:xfrm>
            <a:off x="3302000" y="528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0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Incorporates wind speed — a major but often ignored factor in battery depletion.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Evaluates real-world delivery feasibility against planned routes.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Checks whether customer time windows are actually being met.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Assesses performance in cold weather conditions (e.g., Buffalo winters).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Recharging restrictions to maximize EV battery life, implying a minimum charge of 20% and a maximum charge of 80%, which reduces the EV range substantially.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Combines multiple real-time variables: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Moves beyond static modeling to validate expert-designed routes under real constraints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/>
              <a:t>What Our Work Adds to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393388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2"/>
            <a:ext cx="78703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Delivery Network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delivery network is situated in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Buffalo, NY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city known for its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extreme winters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poses significant challenges for electric vehicle (EV)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 span across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diverse industries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including: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Healthcare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delivery of critical medical gases like oxygen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&amp; Metals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support for welding and industrial processes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Food &amp; Beverage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use of CO₂ and nitrogen for freezing and packaging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industries require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time-sensitive and reliable deliveries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increasing the importance of precise route and energy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Preparation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367694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 with many roads&#10;&#10;Description automatically generated">
            <a:extLst>
              <a:ext uri="{FF2B5EF4-FFF2-40B4-BE49-F238E27FC236}">
                <a16:creationId xmlns:a16="http://schemas.microsoft.com/office/drawing/2014/main" id="{59C732D6-2A0C-9ED3-2669-9E6BCB62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96" y="873942"/>
            <a:ext cx="4625138" cy="59872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427101" y="1320800"/>
            <a:ext cx="3588308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defTabSz="685800">
              <a:lnSpc>
                <a:spcPct val="80000"/>
              </a:lnSpc>
              <a:spcAft>
                <a:spcPts val="600"/>
              </a:spcAft>
            </a:pPr>
            <a:r>
              <a:rPr lang="en-US" sz="2500" b="1">
                <a:solidFill>
                  <a:srgbClr val="005BBB"/>
                </a:solidFill>
              </a:rPr>
              <a:t>Preparation of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427104" y="2189265"/>
            <a:ext cx="3588307" cy="419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85800">
              <a:spcAft>
                <a:spcPts val="600"/>
              </a:spcAft>
              <a:buClr>
                <a:srgbClr val="005BBB"/>
              </a:buClr>
            </a:pPr>
            <a:r>
              <a:rPr lang="en-US" b="1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Delivery Network</a:t>
            </a:r>
          </a:p>
          <a:p>
            <a:pPr marL="285750" indent="-285750" defTabSz="685800"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endParaRPr lang="en-US" b="1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6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the customers are represented with green nodes.</a:t>
            </a:r>
          </a:p>
          <a:p>
            <a:pPr marL="285750" indent="-285750" defTabSz="685800">
              <a:spcAft>
                <a:spcPts val="600"/>
              </a:spcAft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600" spc="-3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a total of 90 Nodes.</a:t>
            </a:r>
          </a:p>
          <a:p>
            <a:pPr defTabSz="685800">
              <a:spcAft>
                <a:spcPts val="600"/>
              </a:spcAft>
              <a:buClr>
                <a:srgbClr val="005BBB"/>
              </a:buClr>
            </a:pPr>
            <a:endParaRPr lang="en-US" b="1" spc="-3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52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</a:rPr>
              <a:t>Electric Delivery Vehicle: Workhorse C-650</a:t>
            </a:r>
          </a:p>
          <a:p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5 electric delivery van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specifically designed for urban logistics.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Equipped with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battery packs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totaling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 kWh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offering a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range of ~150 miles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under ideal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 loaded weight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12,500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(reflecting real operational loads).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Operates in dense urban environments with: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travel speed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30 mph (50 km/h)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 acceleration/deceleration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affecting battery consumption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vehicle is well-suited for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short-range deliveries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 sensitive to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conditions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like temperature, payload, and wind resistance.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Preparation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269395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91C0D-3DF5-7BE6-FF82-DCB6751A8D27}"/>
              </a:ext>
            </a:extLst>
          </p:cNvPr>
          <p:cNvSpPr txBox="1"/>
          <p:nvPr/>
        </p:nvSpPr>
        <p:spPr>
          <a:xfrm>
            <a:off x="569469" y="1869440"/>
            <a:ext cx="787033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Rolling Resistance (Friction Coefficient – </a:t>
            </a:r>
            <a:r>
              <a:rPr lang="en-US" sz="1500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500" b="1" i="1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15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resistance between tires and road surface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as temperatures drop, due to tire rubber stiffening and road texture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Modeled using a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temperature-dependent formula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0.0118 − 0.00013 ×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Colder climates like Buffalo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(e.g., −5°C) cause a noticeable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energy demand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making rolling resistance a crucial factor in winter routing.</a:t>
            </a:r>
          </a:p>
          <a:p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Slope and Elevation Effects</a:t>
            </a:r>
          </a:p>
          <a:p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 slope is calculated using start and end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elevation data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Google Maps:</a:t>
            </a:r>
          </a:p>
          <a:p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l-GR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 =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arctan((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− h</a:t>
            </a:r>
            <a:r>
              <a:rPr lang="en-US" sz="15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/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5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ij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Elevation gain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(uphill) increases energy usage, while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elevation loss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(downhill) reduces propulsion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a truck is coming downhill, the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benefit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comes from </a:t>
            </a:r>
            <a:r>
              <a:rPr lang="en-US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energy requirements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during descents, helping to balance out overall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C24EE-0AB2-EF9C-3582-3E123B3EECAF}"/>
              </a:ext>
            </a:extLst>
          </p:cNvPr>
          <p:cNvSpPr txBox="1">
            <a:spLocks/>
          </p:cNvSpPr>
          <p:nvPr/>
        </p:nvSpPr>
        <p:spPr>
          <a:xfrm>
            <a:off x="569470" y="1320800"/>
            <a:ext cx="7870339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Preparation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2485011397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5830</TotalTime>
  <Words>2945</Words>
  <Application>Microsoft Macintosh PowerPoint</Application>
  <PresentationFormat>On-screen Show (4:3)</PresentationFormat>
  <Paragraphs>444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Georgia</vt:lpstr>
      <vt:lpstr>LucidaGrande</vt:lpstr>
      <vt:lpstr>UB Powerpoint Template</vt:lpstr>
      <vt:lpstr>SIMULATION APPROACH TO EVALUATE ELECTRIC VEHICLE ROUTES WITH TIME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Sumanth Meela</cp:lastModifiedBy>
  <cp:revision>210</cp:revision>
  <cp:lastPrinted>2015-10-19T19:01:41Z</cp:lastPrinted>
  <dcterms:created xsi:type="dcterms:W3CDTF">2016-06-28T14:05:07Z</dcterms:created>
  <dcterms:modified xsi:type="dcterms:W3CDTF">2025-05-13T00:41:36Z</dcterms:modified>
  <cp:category/>
</cp:coreProperties>
</file>